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80" r:id="rId3"/>
    <p:sldId id="593" r:id="rId4"/>
    <p:sldId id="598" r:id="rId5"/>
    <p:sldId id="591" r:id="rId6"/>
    <p:sldId id="588" r:id="rId7"/>
    <p:sldId id="589" r:id="rId8"/>
    <p:sldId id="597" r:id="rId9"/>
    <p:sldId id="590" r:id="rId10"/>
    <p:sldId id="592" r:id="rId11"/>
    <p:sldId id="594" r:id="rId12"/>
    <p:sldId id="596" r:id="rId13"/>
    <p:sldId id="585" r:id="rId14"/>
    <p:sldId id="529" r:id="rId15"/>
    <p:sldId id="576" r:id="rId16"/>
    <p:sldId id="599" r:id="rId17"/>
    <p:sldId id="5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GAM modeling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CD56: visit3-group interaction (also see this for skin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instesd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combined)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EM of CD8s: 2-group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48B3-1978-C65E-7836-966F8850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B0519-4730-399F-5F2D-27D8C70E1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3D98C-E12D-57F3-2FEF-0EC8A3F1A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padj</a:t>
            </a:r>
            <a:r>
              <a:rPr lang="en-US" dirty="0"/>
              <a:t> = 0.065 for baseline group comparison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group, visit2, visits2/3+group interaction results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0B34-356E-A1D7-000D-E0129C71F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81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start high 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(baseline) and then decrease w/ ICI, opposite for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EM of CD8s start high in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decrease w/ ICI, opposite for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ICI increases baseline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returns to baseline sooner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CCR6pos of NN CD8s: start high in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decrease with ICI, opposite for non-thyroid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same for EMRA of CD8s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increases with ICI in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decreases with ICI in no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CM of CD8s starts high in no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decreases with ICI, opposite for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33DC-BEF4-758B-0A9D-E8FDCA00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E090-181D-CD80-59D3-77BCE7C6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FA282-BA3F-55F9-2EE8-148B1E5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Feature lost when using all data to regress out effect of batch, so here not using all data to regress batch out (only baseline cancer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3005-CB85-9070-658B-4B860F750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5DB6D-7B38-80DD-D221-5342762F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B7681-7506-4BCA-72E4-5A5685E76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9917A-E9BE-6E05-8312-AC350877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CD8s: visit2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 2, **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0.01)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GzmB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9C7A-983E-2664-65A5-7C4104E4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FE80-3485-1705-8ABD-86001DF4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4A99E-B592-952A-8CF5-0B03FFEC6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7F533-01C9-C414-CEB7-020C713C0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maps (0,1) i.e. %s to (-inf, +inf)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effect being not important to Q/goal here, fixed effect being important here (for removing batch effects)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~best I’ve come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CFCEA-2B23-7968-241C-359E533DD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BE7C-1710-5AC6-A7DE-50E7E284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ADB3D-468F-7B80-D157-D59C86BDA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37932-9391-1A75-7141-C5CEA3569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Whittled down feature lists for each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 comparison to still get some PC comparison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while not whittling down TOO far, these are the same cutoffs/feature lists for next few slides (except for pneumonitis, just took top 3 to be able to make PCs 1-3)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Other baseline literature 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CD8s expected higher in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(not seen 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F2BC-AB9A-051B-B424-397A1E6A8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Module approach: whittle down # of features (arranging by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from group comparison) while still retaining &gt; 1 PC with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0.05, ordering kind of arbitrary as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have ties, so tried not to whittle down TOO much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pleural effusion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drops to 2.7 from 3.4)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several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 over ICI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9607D-717B-AC97-6F12-565E271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5" y="1728975"/>
            <a:ext cx="9446395" cy="4673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10627-98F3-AA01-9665-BFB3A674DD9C}"/>
              </a:ext>
            </a:extLst>
          </p:cNvPr>
          <p:cNvSpPr txBox="1"/>
          <p:nvPr/>
        </p:nvSpPr>
        <p:spPr>
          <a:xfrm>
            <a:off x="3763478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F31BB-BAFC-0D75-AF02-5DACD8FAD796}"/>
              </a:ext>
            </a:extLst>
          </p:cNvPr>
          <p:cNvSpPr txBox="1"/>
          <p:nvPr/>
        </p:nvSpPr>
        <p:spPr>
          <a:xfrm>
            <a:off x="6564477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E4E1-754A-AABF-579A-6E98F1CEA1EB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59AED-342D-F162-2615-FDC465D974A5}"/>
              </a:ext>
            </a:extLst>
          </p:cNvPr>
          <p:cNvSpPr txBox="1"/>
          <p:nvPr/>
        </p:nvSpPr>
        <p:spPr>
          <a:xfrm>
            <a:off x="0" y="5664110"/>
            <a:ext cx="346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mixed effect non-linear model w/ interaction b/w </a:t>
            </a:r>
            <a:r>
              <a:rPr lang="en-US" dirty="0" err="1"/>
              <a:t>irAE</a:t>
            </a:r>
            <a:r>
              <a:rPr lang="en-US" dirty="0"/>
              <a:t> group &amp; visit, random effect for donor, visits 1-3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5F55-9FF5-E55A-B043-72BF59F8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10F-77F0-0731-B6EF-189A021A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is marginally elevated in non-</a:t>
            </a:r>
            <a:r>
              <a:rPr lang="en-US" dirty="0" err="1"/>
              <a:t>irAE</a:t>
            </a:r>
            <a:r>
              <a:rPr lang="en-US" dirty="0"/>
              <a:t> group at baseline, increases with ICI, returns to baseline quicker for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911F1-4102-C579-E146-8BB7C6CC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12" y="2148272"/>
            <a:ext cx="6204570" cy="411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C13DD-DFCE-5ED9-9C64-F58E8426BC12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0BB84-BDAC-920C-7FC9-E788F1C04660}"/>
              </a:ext>
            </a:extLst>
          </p:cNvPr>
          <p:cNvSpPr txBox="1"/>
          <p:nvPr/>
        </p:nvSpPr>
        <p:spPr>
          <a:xfrm>
            <a:off x="4698747" y="25003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2F471-F2CC-70A8-2E95-A67AFF94BD3E}"/>
              </a:ext>
            </a:extLst>
          </p:cNvPr>
          <p:cNvSpPr txBox="1"/>
          <p:nvPr/>
        </p:nvSpPr>
        <p:spPr>
          <a:xfrm>
            <a:off x="5341315" y="25003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5805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8ED1-11EE-CAD4-CF6C-13686B14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9" y="2158592"/>
            <a:ext cx="11578393" cy="350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CA0E4-58D4-CCE6-D1EF-EE79A2AFDA4B}"/>
              </a:ext>
            </a:extLst>
          </p:cNvPr>
          <p:cNvSpPr txBox="1"/>
          <p:nvPr/>
        </p:nvSpPr>
        <p:spPr>
          <a:xfrm>
            <a:off x="1992429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3941595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3B4A1-7796-2BCA-5D3E-D71F55F0E724}"/>
              </a:ext>
            </a:extLst>
          </p:cNvPr>
          <p:cNvSpPr txBox="1"/>
          <p:nvPr/>
        </p:nvSpPr>
        <p:spPr>
          <a:xfrm>
            <a:off x="6731317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44A95-415C-A76D-9068-DC260CBD04DD}"/>
              </a:ext>
            </a:extLst>
          </p:cNvPr>
          <p:cNvSpPr txBox="1"/>
          <p:nvPr/>
        </p:nvSpPr>
        <p:spPr>
          <a:xfrm>
            <a:off x="9096653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267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r>
              <a:rPr lang="en-US" dirty="0"/>
              <a:t>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combined </a:t>
            </a:r>
            <a:r>
              <a:rPr lang="en-US" dirty="0" err="1"/>
              <a:t>irAEs</a:t>
            </a:r>
            <a:r>
              <a:rPr lang="en-US" dirty="0"/>
              <a:t>: CD56</a:t>
            </a:r>
            <a:r>
              <a:rPr lang="en-US" baseline="30000" dirty="0"/>
              <a:t>bright</a:t>
            </a:r>
            <a:r>
              <a:rPr lang="en-US" dirty="0"/>
              <a:t> of NK cells, EM of CD8s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thyroid </a:t>
            </a:r>
            <a:r>
              <a:rPr lang="en-US" dirty="0" err="1"/>
              <a:t>irAEs</a:t>
            </a:r>
            <a:r>
              <a:rPr lang="en-US" dirty="0"/>
              <a:t>: CCR6</a:t>
            </a:r>
            <a:r>
              <a:rPr lang="en-US" baseline="30000" dirty="0"/>
              <a:t>+</a:t>
            </a:r>
            <a:r>
              <a:rPr lang="en-US" dirty="0"/>
              <a:t> of NN CD8s, CD11c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, CM of CD8s, EMRA of CD8s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dirty="0"/>
              <a:t>Peter Linsley</a:t>
            </a:r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7813-E4C8-CE6F-C613-ADAAA733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791C-B1F4-78D9-36C1-9D6641D8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of NK frequencies may be lower in baseline samples of those developing pneumonitis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930DB-2057-6B5F-91DF-0DCEE263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27" y="2104435"/>
            <a:ext cx="5687727" cy="338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35920-AB64-93A3-8F21-E6DBB5A89CF0}"/>
              </a:ext>
            </a:extLst>
          </p:cNvPr>
          <p:cNvSpPr txBox="1"/>
          <p:nvPr/>
        </p:nvSpPr>
        <p:spPr>
          <a:xfrm>
            <a:off x="3743205" y="549425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Pneumonitis (n = 3): </a:t>
            </a:r>
            <a:r>
              <a:rPr lang="en-US" dirty="0" err="1"/>
              <a:t>padj</a:t>
            </a:r>
            <a:r>
              <a:rPr lang="en-US" dirty="0"/>
              <a:t> = 0.001</a:t>
            </a:r>
          </a:p>
        </p:txBody>
      </p:sp>
    </p:spTree>
    <p:extLst>
      <p:ext uri="{BB962C8B-B14F-4D97-AF65-F5344CB8AC3E}">
        <p14:creationId xmlns:p14="http://schemas.microsoft.com/office/powerpoint/2010/main" val="352582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3BE1-93BC-4BBC-4594-68740C85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BEFF-277F-D614-E488-CA2F560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ICI effects across 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6BB-2C76-3FAC-A3B4-EE70A07E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871"/>
            <a:ext cx="12192000" cy="433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22894-B6C3-0115-D5F1-EE2E84C90C76}"/>
              </a:ext>
            </a:extLst>
          </p:cNvPr>
          <p:cNvSpPr txBox="1"/>
          <p:nvPr/>
        </p:nvSpPr>
        <p:spPr>
          <a:xfrm>
            <a:off x="1665169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D55C-2F47-3117-D750-2806B142A3EB}"/>
              </a:ext>
            </a:extLst>
          </p:cNvPr>
          <p:cNvSpPr txBox="1"/>
          <p:nvPr/>
        </p:nvSpPr>
        <p:spPr>
          <a:xfrm>
            <a:off x="492492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A0D51-7400-462D-696F-42EC0AE11E3C}"/>
              </a:ext>
            </a:extLst>
          </p:cNvPr>
          <p:cNvSpPr txBox="1"/>
          <p:nvPr/>
        </p:nvSpPr>
        <p:spPr>
          <a:xfrm>
            <a:off x="834189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63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4176562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E7A8-DA62-BF0B-5406-B9815FCA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0DE-9C7A-F788-FC36-F99380FE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“remove” batch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D97FA-283D-F092-C580-8F60499A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Using all data (HC, AID, cancer + all cancer timepoints)</a:t>
            </a:r>
          </a:p>
          <a:p>
            <a:pPr marL="0" indent="0">
              <a:buNone/>
            </a:pPr>
            <a:r>
              <a:rPr lang="en-US" dirty="0"/>
              <a:t> - normalize data (logit transform, Z-score)</a:t>
            </a:r>
          </a:p>
          <a:p>
            <a:pPr marL="0" indent="0">
              <a:buNone/>
            </a:pPr>
            <a:r>
              <a:rPr lang="en-US" dirty="0"/>
              <a:t> - filter for features that have data across all patients/time points (</a:t>
            </a:r>
            <a:r>
              <a:rPr lang="en-US" b="1" dirty="0"/>
              <a:t>45 features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2. Run mixed effects linear model with batch as fixed effect and patient ID as random effect over each feature</a:t>
            </a:r>
          </a:p>
          <a:p>
            <a:pPr marL="0" indent="0">
              <a:buNone/>
            </a:pPr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  <a:p>
            <a:pPr marL="0" indent="0">
              <a:buNone/>
            </a:pPr>
            <a:r>
              <a:rPr lang="en-US" dirty="0"/>
              <a:t>3. Take residuals from modeling (variation not explained by batch) as batch-corrected data</a:t>
            </a:r>
          </a:p>
        </p:txBody>
      </p:sp>
    </p:spTree>
    <p:extLst>
      <p:ext uri="{BB962C8B-B14F-4D97-AF65-F5344CB8AC3E}">
        <p14:creationId xmlns:p14="http://schemas.microsoft.com/office/powerpoint/2010/main" val="303304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FFDE-9015-634A-4DE1-91C669C0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1719-D1E1-54E3-748E-E9E3EABD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471483" cy="1620085"/>
          </a:xfrm>
        </p:spPr>
        <p:txBody>
          <a:bodyPr>
            <a:normAutofit/>
          </a:bodyPr>
          <a:lstStyle/>
          <a:p>
            <a:r>
              <a:rPr lang="en-US" dirty="0"/>
              <a:t>Some features are more </a:t>
            </a:r>
            <a:r>
              <a:rPr lang="en-US" dirty="0" err="1"/>
              <a:t>irAE</a:t>
            </a:r>
            <a:r>
              <a:rPr lang="en-US" dirty="0"/>
              <a:t> type-specific (baseline)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066AA-EF4D-0B38-A31A-B3DD47BF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69" y="1619655"/>
            <a:ext cx="6535554" cy="52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5AC05-8EFE-4D15-DDDB-E1F25719052C}"/>
              </a:ext>
            </a:extLst>
          </p:cNvPr>
          <p:cNvSpPr txBox="1"/>
          <p:nvPr/>
        </p:nvSpPr>
        <p:spPr>
          <a:xfrm>
            <a:off x="7498083" y="2117557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 reported to have higher </a:t>
            </a:r>
            <a:r>
              <a:rPr lang="en-US" sz="1400" dirty="0" err="1"/>
              <a:t>freqs</a:t>
            </a:r>
            <a:r>
              <a:rPr lang="en-US" sz="1400" dirty="0"/>
              <a:t> in </a:t>
            </a:r>
            <a:r>
              <a:rPr lang="en-US" sz="1400" dirty="0" err="1"/>
              <a:t>irAE</a:t>
            </a:r>
            <a:r>
              <a:rPr lang="en-US" sz="1400" dirty="0"/>
              <a:t> group at baseline (not seen here)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7277D-B105-4895-9358-69F679DB524A}"/>
              </a:ext>
            </a:extLst>
          </p:cNvPr>
          <p:cNvSpPr txBox="1"/>
          <p:nvPr/>
        </p:nvSpPr>
        <p:spPr>
          <a:xfrm>
            <a:off x="6533953" y="5017079"/>
            <a:ext cx="539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: reported to have higher </a:t>
            </a:r>
            <a:r>
              <a:rPr lang="en-US" sz="1400" dirty="0" err="1"/>
              <a:t>freqs</a:t>
            </a:r>
            <a:r>
              <a:rPr lang="en-US" sz="1400" dirty="0"/>
              <a:t> in </a:t>
            </a:r>
            <a:r>
              <a:rPr lang="en-US" sz="1400" dirty="0" err="1"/>
              <a:t>irAE</a:t>
            </a:r>
            <a:r>
              <a:rPr lang="en-US" sz="1400" dirty="0"/>
              <a:t> group at baseline (not seen here)</a:t>
            </a:r>
          </a:p>
        </p:txBody>
      </p:sp>
    </p:spTree>
    <p:extLst>
      <p:ext uri="{BB962C8B-B14F-4D97-AF65-F5344CB8AC3E}">
        <p14:creationId xmlns:p14="http://schemas.microsoft.com/office/powerpoint/2010/main" val="6259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A3F94-0212-3C1D-9F57-F23D741A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99" y="2319961"/>
            <a:ext cx="3985116" cy="45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F1097-B54D-C119-51AA-A345B214B01E}"/>
              </a:ext>
            </a:extLst>
          </p:cNvPr>
          <p:cNvSpPr txBox="1"/>
          <p:nvPr/>
        </p:nvSpPr>
        <p:spPr>
          <a:xfrm>
            <a:off x="1164399" y="6097449"/>
            <a:ext cx="1622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0.047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833DD-E49A-0B64-FE20-B84C7792E52F}"/>
              </a:ext>
            </a:extLst>
          </p:cNvPr>
          <p:cNvSpPr txBox="1"/>
          <p:nvPr/>
        </p:nvSpPr>
        <p:spPr>
          <a:xfrm>
            <a:off x="7346851" y="5103913"/>
            <a:ext cx="173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contributions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75F40D-8819-600B-0682-208A343E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39" y="2804573"/>
            <a:ext cx="5627561" cy="19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48DA1-B798-9C34-C49C-5624B176F91A}"/>
              </a:ext>
            </a:extLst>
          </p:cNvPr>
          <p:cNvSpPr txBox="1"/>
          <p:nvPr/>
        </p:nvSpPr>
        <p:spPr>
          <a:xfrm>
            <a:off x="4623832" y="60945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3.4*10</a:t>
            </a:r>
            <a:r>
              <a:rPr lang="en-US" baseline="30000" dirty="0"/>
              <a:t>-4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50B0FD-04FF-43FE-B8DD-0BEB6751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08" y="2050507"/>
            <a:ext cx="6118291" cy="39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79D33-CA97-589C-4C9C-4A632A51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9288"/>
            <a:ext cx="4191279" cy="484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thyroid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64918-63B1-2DAB-3F86-5ABBA3FE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46" y="3073957"/>
            <a:ext cx="3914687" cy="15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4BD05E-865F-6023-A550-78BC3ED0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9" y="1819627"/>
            <a:ext cx="4349234" cy="503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skin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838200" y="6048947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0.043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F3C92-5BE5-D101-4715-0759D1B0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02" y="2391763"/>
            <a:ext cx="4565250" cy="21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5EB053-F9A4-2183-61F9-B7DC1D4F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03" y="1917275"/>
            <a:ext cx="3957997" cy="445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module of baseline feature frequencies, can differentiate between those who develop “rheumatoid”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1117600" y="5531168"/>
            <a:ext cx="162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0.003</a:t>
            </a:r>
          </a:p>
          <a:p>
            <a:r>
              <a:rPr lang="en-US" dirty="0"/>
              <a:t>PC2 </a:t>
            </a:r>
            <a:r>
              <a:rPr lang="en-US" dirty="0" err="1"/>
              <a:t>pval</a:t>
            </a:r>
            <a:r>
              <a:rPr lang="en-US" dirty="0"/>
              <a:t>: 0.005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32898-CB08-9D2A-CB8E-C111EF7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03" y="2836228"/>
            <a:ext cx="5130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23080</TotalTime>
  <Words>989</Words>
  <Application>Microsoft Macintosh PowerPoint</Application>
  <PresentationFormat>Widescreen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-webkit-standard</vt:lpstr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Methods to “remove” batch effects</vt:lpstr>
      <vt:lpstr>Some features are more irAE type-specific (baseline)</vt:lpstr>
      <vt:lpstr>Using module of baseline feature frequencies, can differentiate between those who develop irAEs</vt:lpstr>
      <vt:lpstr>Baseline CD56bright of NK cells frequency higher in those developing pneumonitis</vt:lpstr>
      <vt:lpstr>Using module of baseline feature frequencies, can differentiate between those who develop thyroid irAEs</vt:lpstr>
      <vt:lpstr>Using module of baseline feature frequencies, can differentiate between those who develop skin irAEs</vt:lpstr>
      <vt:lpstr>Using module of baseline feature frequencies, can differentiate between those who develop “rheumatoid” irAEs</vt:lpstr>
      <vt:lpstr>Longitudinal analyses: several features’ frequencies change in irAE group-specific manner over ICI</vt:lpstr>
      <vt:lpstr>Frequency of SCM of Tconv Tcells is marginally elevated in non-irAE group at baseline, increases with ICI, returns to baseline quicker for non-irAE group</vt:lpstr>
      <vt:lpstr>Longitudinal analyses: several features’ frequencies change in thyroid irAE group-specific manner over ICI</vt:lpstr>
      <vt:lpstr>Conclusions</vt:lpstr>
      <vt:lpstr>Next steps</vt:lpstr>
      <vt:lpstr>Acknowledgements</vt:lpstr>
      <vt:lpstr>PD1+ of NK frequencies may be lower in baseline samples of those developing pneumonitis</vt:lpstr>
      <vt:lpstr>Longitudinal analyses: ICI effects across combined irAE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4018</cp:revision>
  <dcterms:created xsi:type="dcterms:W3CDTF">2023-09-15T17:40:02Z</dcterms:created>
  <dcterms:modified xsi:type="dcterms:W3CDTF">2024-12-03T01:00:44Z</dcterms:modified>
</cp:coreProperties>
</file>